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7" r:id="rId5"/>
    <p:sldId id="256" r:id="rId6"/>
  </p:sldIdLst>
  <p:sldSz cx="15074900" cy="20104100"/>
  <p:notesSz cx="15074900" cy="20104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6" d="100"/>
          <a:sy n="36" d="100"/>
        </p:scale>
        <p:origin x="311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1093" y="6232271"/>
            <a:ext cx="12819063" cy="422186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2187" y="11258296"/>
            <a:ext cx="10556875" cy="5026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54062" y="4623943"/>
            <a:ext cx="6560344"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66843" y="4623943"/>
            <a:ext cx="6560344"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18"/>
            <a:ext cx="15076996" cy="20104081"/>
          </a:xfrm>
          <a:prstGeom prst="rect">
            <a:avLst/>
          </a:prstGeom>
        </p:spPr>
      </p:pic>
      <p:pic>
        <p:nvPicPr>
          <p:cNvPr id="17" name="bg object 17"/>
          <p:cNvPicPr/>
          <p:nvPr/>
        </p:nvPicPr>
        <p:blipFill>
          <a:blip r:embed="rId8" cstate="print"/>
          <a:stretch>
            <a:fillRect/>
          </a:stretch>
        </p:blipFill>
        <p:spPr>
          <a:xfrm>
            <a:off x="0" y="18"/>
            <a:ext cx="15076996" cy="1990304"/>
          </a:xfrm>
          <a:prstGeom prst="rect">
            <a:avLst/>
          </a:prstGeom>
        </p:spPr>
      </p:pic>
      <p:sp>
        <p:nvSpPr>
          <p:cNvPr id="2" name="Holder 2"/>
          <p:cNvSpPr>
            <a:spLocks noGrp="1"/>
          </p:cNvSpPr>
          <p:nvPr>
            <p:ph type="title"/>
          </p:nvPr>
        </p:nvSpPr>
        <p:spPr>
          <a:xfrm>
            <a:off x="754062" y="804164"/>
            <a:ext cx="13573125" cy="32166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54062" y="4623943"/>
            <a:ext cx="13573125"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27625" y="18696814"/>
            <a:ext cx="4826000" cy="1005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4062" y="18696814"/>
            <a:ext cx="3468687"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5/8/2026</a:t>
            </a:fld>
            <a:endParaRPr lang="en-US"/>
          </a:p>
        </p:txBody>
      </p:sp>
      <p:sp>
        <p:nvSpPr>
          <p:cNvPr id="6" name="Holder 6"/>
          <p:cNvSpPr>
            <a:spLocks noGrp="1"/>
          </p:cNvSpPr>
          <p:nvPr>
            <p:ph type="sldNum" sz="quarter" idx="7"/>
          </p:nvPr>
        </p:nvSpPr>
        <p:spPr>
          <a:xfrm>
            <a:off x="10858500" y="18696814"/>
            <a:ext cx="3468687" cy="1005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Imagem digital fictícia de campo verde&#10;&#10;O conteúdo gerado por IA pode estar incorreto.">
            <a:extLst>
              <a:ext uri="{FF2B5EF4-FFF2-40B4-BE49-F238E27FC236}">
                <a16:creationId xmlns:a16="http://schemas.microsoft.com/office/drawing/2014/main" id="{B69CD9DE-0378-E2B3-6813-9A07119026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77" y="18121207"/>
            <a:ext cx="15074900" cy="1982893"/>
          </a:xfrm>
          <a:prstGeom prst="rect">
            <a:avLst/>
          </a:prstGeom>
        </p:spPr>
      </p:pic>
      <p:sp>
        <p:nvSpPr>
          <p:cNvPr id="3" name="CaixaDeTexto 2">
            <a:extLst>
              <a:ext uri="{FF2B5EF4-FFF2-40B4-BE49-F238E27FC236}">
                <a16:creationId xmlns:a16="http://schemas.microsoft.com/office/drawing/2014/main" id="{C4C35140-95BD-D90E-B47C-4A969584EE5A}"/>
              </a:ext>
            </a:extLst>
          </p:cNvPr>
          <p:cNvSpPr txBox="1"/>
          <p:nvPr/>
        </p:nvSpPr>
        <p:spPr>
          <a:xfrm>
            <a:off x="450850" y="2279650"/>
            <a:ext cx="14173200" cy="15490651"/>
          </a:xfrm>
          <a:prstGeom prst="rect">
            <a:avLst/>
          </a:prstGeom>
          <a:noFill/>
        </p:spPr>
        <p:txBody>
          <a:bodyPr wrap="square">
            <a:spAutoFit/>
          </a:bodyPr>
          <a:lstStyle/>
          <a:p>
            <a:pPr algn="ctr">
              <a:lnSpc>
                <a:spcPct val="115000"/>
              </a:lnSpc>
              <a:spcBef>
                <a:spcPts val="600"/>
              </a:spcBef>
              <a:spcAft>
                <a:spcPts val="600"/>
              </a:spcAft>
            </a:pPr>
            <a:r>
              <a:rPr lang="pt-BR" sz="3200" b="1" kern="100" dirty="0">
                <a:effectLst/>
                <a:latin typeface="Arial" panose="020B0604020202020204" pitchFamily="34" charset="0"/>
                <a:ea typeface="Aptos" panose="020B0004020202020204" pitchFamily="34" charset="0"/>
                <a:cs typeface="Arial" panose="020B0604020202020204" pitchFamily="34" charset="0"/>
              </a:rPr>
              <a:t>1ª Mostra Científica de Extensão Universitária 2026</a:t>
            </a:r>
            <a:endParaRPr lang="pt-BR" sz="32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Bef>
                <a:spcPts val="600"/>
              </a:spcBef>
              <a:spcAft>
                <a:spcPts val="600"/>
              </a:spcAft>
            </a:pPr>
            <a:endParaRPr lang="pt-BR" sz="1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Bef>
                <a:spcPts val="600"/>
              </a:spcBef>
              <a:spcAft>
                <a:spcPts val="6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 nossa 1ª Mostra Científica de Extensão Universitária 2026 contará com apresentações em formato de </a:t>
            </a:r>
            <a:r>
              <a:rPr lang="pt-BR" sz="2000" i="1" kern="100" dirty="0">
                <a:effectLst/>
                <a:latin typeface="Arial" panose="020B0604020202020204" pitchFamily="34" charset="0"/>
                <a:ea typeface="Aptos" panose="020B0004020202020204" pitchFamily="34" charset="0"/>
                <a:cs typeface="Arial" panose="020B0604020202020204" pitchFamily="34" charset="0"/>
              </a:rPr>
              <a:t>banner</a:t>
            </a:r>
            <a:r>
              <a:rPr lang="pt-BR" sz="2000" kern="100" dirty="0">
                <a:effectLst/>
                <a:latin typeface="Arial" panose="020B0604020202020204" pitchFamily="34" charset="0"/>
                <a:ea typeface="Aptos" panose="020B0004020202020204" pitchFamily="34" charset="0"/>
                <a:cs typeface="Arial" panose="020B0604020202020204" pitchFamily="34" charset="0"/>
              </a:rPr>
              <a:t>. O </a:t>
            </a:r>
            <a:r>
              <a:rPr lang="pt-BR" sz="2000" i="1" kern="100" dirty="0">
                <a:effectLst/>
                <a:latin typeface="Arial" panose="020B0604020202020204" pitchFamily="34" charset="0"/>
                <a:ea typeface="Aptos" panose="020B0004020202020204" pitchFamily="34" charset="0"/>
                <a:cs typeface="Arial" panose="020B0604020202020204" pitchFamily="34" charset="0"/>
              </a:rPr>
              <a:t>banner</a:t>
            </a:r>
            <a:r>
              <a:rPr lang="pt-BR" sz="2000" kern="100" dirty="0">
                <a:effectLst/>
                <a:latin typeface="Arial" panose="020B0604020202020204" pitchFamily="34" charset="0"/>
                <a:ea typeface="Aptos" panose="020B0004020202020204" pitchFamily="34" charset="0"/>
                <a:cs typeface="Arial" panose="020B0604020202020204" pitchFamily="34" charset="0"/>
              </a:rPr>
              <a:t> deverá possibilitar que o público compreenda de forma rápida e clara o projeto, seus objetivos, as ações desenvolvidas e os resultados alcançados. Dessa forma, recomenda-se que as informações sejam organizadas de maneira clara, objetiva e visualmente atrativa, favorecendo a leitura e a compreensão do trabalho apresentado.</a:t>
            </a:r>
          </a:p>
          <a:p>
            <a:pPr algn="just">
              <a:lnSpc>
                <a:spcPct val="115000"/>
              </a:lnSpc>
              <a:spcBef>
                <a:spcPts val="600"/>
              </a:spcBef>
              <a:spcAft>
                <a:spcPts val="600"/>
              </a:spcAft>
            </a:pPr>
            <a:r>
              <a:rPr lang="pt-BR" sz="2000" b="1" dirty="0">
                <a:latin typeface="Arial" panose="020B0604020202020204" pitchFamily="34" charset="0"/>
                <a:cs typeface="Arial" panose="020B0604020202020204" pitchFamily="34" charset="0"/>
              </a:rPr>
              <a:t>O tamanho do </a:t>
            </a:r>
            <a:r>
              <a:rPr lang="pt-BR" sz="2000" b="1" i="1" dirty="0">
                <a:latin typeface="Arial" panose="020B0604020202020204" pitchFamily="34" charset="0"/>
                <a:cs typeface="Arial" panose="020B0604020202020204" pitchFamily="34" charset="0"/>
              </a:rPr>
              <a:t>banner</a:t>
            </a:r>
            <a:r>
              <a:rPr lang="pt-BR" sz="2000" b="1" dirty="0">
                <a:latin typeface="Arial" panose="020B0604020202020204" pitchFamily="34" charset="0"/>
                <a:cs typeface="Arial" panose="020B0604020202020204" pitchFamily="34" charset="0"/>
              </a:rPr>
              <a:t>: largura – 80cm; altura – 120cm (o modelo no </a:t>
            </a:r>
            <a:r>
              <a:rPr lang="pt-BR" sz="2000" b="1" i="1" dirty="0">
                <a:latin typeface="Arial" panose="020B0604020202020204" pitchFamily="34" charset="0"/>
                <a:cs typeface="Arial" panose="020B0604020202020204" pitchFamily="34" charset="0"/>
              </a:rPr>
              <a:t>slide</a:t>
            </a:r>
            <a:r>
              <a:rPr lang="pt-BR" sz="2000" b="1" dirty="0">
                <a:latin typeface="Arial" panose="020B0604020202020204" pitchFamily="34" charset="0"/>
                <a:cs typeface="Arial" panose="020B0604020202020204" pitchFamily="34" charset="0"/>
              </a:rPr>
              <a:t> a seguir já está configurado nesta dimensão).</a:t>
            </a:r>
            <a:endParaRPr lang="pt-BR"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ESTRUTURA DE </a:t>
            </a:r>
            <a:r>
              <a:rPr lang="pt-BR" sz="2000" b="1" i="1" kern="100" dirty="0">
                <a:effectLst/>
                <a:latin typeface="Arial" panose="020B0604020202020204" pitchFamily="34" charset="0"/>
                <a:ea typeface="Aptos" panose="020B0004020202020204" pitchFamily="34" charset="0"/>
                <a:cs typeface="Arial" panose="020B0604020202020204" pitchFamily="34" charset="0"/>
              </a:rPr>
              <a:t>BANNER</a:t>
            </a:r>
            <a:r>
              <a:rPr lang="pt-BR" sz="2000" b="1" kern="100" dirty="0">
                <a:effectLst/>
                <a:latin typeface="Arial" panose="020B0604020202020204" pitchFamily="34" charset="0"/>
                <a:ea typeface="Aptos" panose="020B0004020202020204" pitchFamily="34" charset="0"/>
                <a:cs typeface="Arial" panose="020B0604020202020204" pitchFamily="34" charset="0"/>
              </a:rPr>
              <a:t> PARA PROJETO DE EXTENSÃO</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r>
              <a:rPr lang="pt-BR" sz="2000" b="1" kern="100" dirty="0">
                <a:effectLst/>
                <a:latin typeface="Arial" panose="020B0604020202020204" pitchFamily="34" charset="0"/>
                <a:ea typeface="Aptos" panose="020B0004020202020204" pitchFamily="34" charset="0"/>
                <a:cs typeface="Arial" panose="020B0604020202020204" pitchFamily="34" charset="0"/>
              </a:rPr>
              <a:t>Título do Projeto</a:t>
            </a:r>
          </a:p>
          <a:p>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r>
              <a:rPr lang="pt-BR" sz="2000" b="1" kern="100" dirty="0">
                <a:effectLst/>
                <a:latin typeface="Arial" panose="020B0604020202020204" pitchFamily="34" charset="0"/>
                <a:ea typeface="Aptos" panose="020B0004020202020204" pitchFamily="34" charset="0"/>
                <a:cs typeface="Arial" panose="020B0604020202020204" pitchFamily="34" charset="0"/>
              </a:rPr>
              <a:t> Identificação dos Autores</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Nome dos estudantes,</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Professores, coordenador e envolvidos.</a:t>
            </a:r>
          </a:p>
          <a:p>
            <a:r>
              <a:rPr lang="pt-BR" sz="2000" b="1" kern="100" dirty="0">
                <a:effectLst/>
                <a:latin typeface="Arial" panose="020B0604020202020204" pitchFamily="34" charset="0"/>
                <a:ea typeface="Aptos" panose="020B0004020202020204" pitchFamily="34" charset="0"/>
                <a:cs typeface="Arial" panose="020B0604020202020204" pitchFamily="34" charset="0"/>
              </a:rPr>
              <a:t> </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r>
              <a:rPr lang="pt-BR" sz="2000" b="1" kern="100" dirty="0">
                <a:effectLst/>
                <a:latin typeface="Arial" panose="020B0604020202020204" pitchFamily="34" charset="0"/>
                <a:ea typeface="Aptos" panose="020B0004020202020204" pitchFamily="34" charset="0"/>
                <a:cs typeface="Arial" panose="020B0604020202020204" pitchFamily="34" charset="0"/>
              </a:rPr>
              <a:t>Introdução</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r>
              <a:rPr lang="pt-BR" sz="2000" kern="100" dirty="0">
                <a:effectLst/>
                <a:latin typeface="Arial" panose="020B0604020202020204" pitchFamily="34" charset="0"/>
                <a:ea typeface="Aptos" panose="020B0004020202020204" pitchFamily="34" charset="0"/>
                <a:cs typeface="Arial" panose="020B0604020202020204" pitchFamily="34" charset="0"/>
              </a:rPr>
              <a:t>Apresente brevemente, em texto curto, direto e com linguagem acessível:</a:t>
            </a:r>
          </a:p>
          <a:p>
            <a:pPr marL="342900" lvl="0" indent="-342900">
              <a:buFont typeface="Symbol" panose="05050102010706020507" pitchFamily="18" charset="2"/>
              <a:buChar char=""/>
            </a:pPr>
            <a:r>
              <a:rPr lang="pt-BR" sz="2000" kern="100" dirty="0">
                <a:effectLst/>
                <a:latin typeface="Arial" panose="020B0604020202020204" pitchFamily="34" charset="0"/>
                <a:ea typeface="Aptos" panose="020B0004020202020204" pitchFamily="34" charset="0"/>
                <a:cs typeface="Arial" panose="020B0604020202020204" pitchFamily="34" charset="0"/>
              </a:rPr>
              <a:t>Breve histórico;</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O que é o projeto; </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A relevância social do projeto;</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A necessidade da ação extensionista. </a:t>
            </a:r>
          </a:p>
          <a:p>
            <a:r>
              <a:rPr lang="pt-BR" sz="2000" b="1" kern="100" dirty="0">
                <a:effectLst/>
                <a:latin typeface="Arial" panose="020B0604020202020204" pitchFamily="34" charset="0"/>
                <a:ea typeface="Aptos" panose="020B0004020202020204" pitchFamily="34" charset="0"/>
                <a:cs typeface="Arial" panose="020B0604020202020204" pitchFamily="34" charset="0"/>
              </a:rPr>
              <a:t> </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r>
              <a:rPr lang="pt-BR" sz="2000" b="1" kern="100" dirty="0">
                <a:effectLst/>
                <a:latin typeface="Arial" panose="020B0604020202020204" pitchFamily="34" charset="0"/>
                <a:ea typeface="Aptos" panose="020B0004020202020204" pitchFamily="34" charset="0"/>
                <a:cs typeface="Arial" panose="020B0604020202020204" pitchFamily="34" charset="0"/>
              </a:rPr>
              <a:t>Objetivo</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Objetivo Geral e Específicos; </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Principais metas do projeto.</a:t>
            </a:r>
          </a:p>
          <a:p>
            <a:r>
              <a:rPr lang="pt-BR" sz="2000" b="1" kern="100" dirty="0">
                <a:effectLst/>
                <a:latin typeface="Arial" panose="020B0604020202020204" pitchFamily="34" charset="0"/>
                <a:ea typeface="Aptos" panose="020B0004020202020204" pitchFamily="34" charset="0"/>
                <a:cs typeface="Arial" panose="020B0604020202020204" pitchFamily="34" charset="0"/>
              </a:rPr>
              <a:t> </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r>
              <a:rPr lang="pt-BR" sz="2000" b="1" kern="100" dirty="0">
                <a:effectLst/>
                <a:latin typeface="Arial" panose="020B0604020202020204" pitchFamily="34" charset="0"/>
                <a:ea typeface="Aptos" panose="020B0004020202020204" pitchFamily="34" charset="0"/>
                <a:cs typeface="Arial" panose="020B0604020202020204" pitchFamily="34" charset="0"/>
              </a:rPr>
              <a:t>Metodologia</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r>
              <a:rPr lang="pt-BR" sz="2000" kern="100" dirty="0">
                <a:effectLst/>
                <a:latin typeface="Arial" panose="020B0604020202020204" pitchFamily="34" charset="0"/>
                <a:ea typeface="Aptos" panose="020B0004020202020204" pitchFamily="34" charset="0"/>
                <a:cs typeface="Arial" panose="020B0604020202020204" pitchFamily="34" charset="0"/>
              </a:rPr>
              <a:t>Explique como o projeto foi desenvolvido:</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Público-alvo; </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Local das atividades; </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Estratégias utilizadas; </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Periodicidade; </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Métodos de intervenção;</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Curso e período que os alunos podem participar como extensionista.</a:t>
            </a:r>
          </a:p>
          <a:p>
            <a:r>
              <a:rPr lang="pt-BR" sz="2000" b="1" kern="100" dirty="0">
                <a:effectLst/>
                <a:latin typeface="Arial" panose="020B0604020202020204" pitchFamily="34" charset="0"/>
                <a:ea typeface="Aptos" panose="020B0004020202020204" pitchFamily="34" charset="0"/>
                <a:cs typeface="Arial" panose="020B0604020202020204" pitchFamily="34" charset="0"/>
              </a:rPr>
              <a:t> </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r>
              <a:rPr lang="pt-BR" sz="2000" b="1" kern="100" dirty="0">
                <a:effectLst/>
                <a:latin typeface="Arial" panose="020B0604020202020204" pitchFamily="34" charset="0"/>
                <a:ea typeface="Aptos" panose="020B0004020202020204" pitchFamily="34" charset="0"/>
                <a:cs typeface="Arial" panose="020B0604020202020204" pitchFamily="34" charset="0"/>
              </a:rPr>
              <a:t>Resultados e Impactos</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r>
              <a:rPr lang="pt-BR" sz="2000" kern="100" dirty="0">
                <a:effectLst/>
                <a:latin typeface="Arial" panose="020B0604020202020204" pitchFamily="34" charset="0"/>
                <a:ea typeface="Aptos" panose="020B0004020202020204" pitchFamily="34" charset="0"/>
                <a:cs typeface="Arial" panose="020B0604020202020204" pitchFamily="34" charset="0"/>
              </a:rPr>
              <a:t>Esta é uma das partes mais importantes do </a:t>
            </a:r>
            <a:r>
              <a:rPr lang="pt-BR" sz="2000" i="1" kern="100" dirty="0">
                <a:effectLst/>
                <a:latin typeface="Arial" panose="020B0604020202020204" pitchFamily="34" charset="0"/>
                <a:ea typeface="Aptos" panose="020B0004020202020204" pitchFamily="34" charset="0"/>
                <a:cs typeface="Arial" panose="020B0604020202020204" pitchFamily="34" charset="0"/>
              </a:rPr>
              <a:t>banner</a:t>
            </a:r>
            <a:r>
              <a:rPr lang="pt-BR" sz="2000" kern="100" dirty="0">
                <a:effectLst/>
                <a:latin typeface="Arial" panose="020B0604020202020204" pitchFamily="34" charset="0"/>
                <a:ea typeface="Aptos" panose="020B0004020202020204" pitchFamily="34" charset="0"/>
                <a:cs typeface="Arial" panose="020B0604020202020204" pitchFamily="34" charset="0"/>
              </a:rPr>
              <a:t> (Fotos, Gráficos, Tabelas), podendo trazer:</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Número de pessoas atendidas; </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Atividades realizadas; </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Impactos observados.</a:t>
            </a:r>
          </a:p>
          <a:p>
            <a:r>
              <a:rPr lang="pt-BR" sz="2000" b="1" kern="100" dirty="0">
                <a:effectLst/>
                <a:latin typeface="Arial" panose="020B0604020202020204" pitchFamily="34" charset="0"/>
                <a:ea typeface="Aptos" panose="020B0004020202020204" pitchFamily="34" charset="0"/>
                <a:cs typeface="Arial" panose="020B0604020202020204" pitchFamily="34" charset="0"/>
              </a:rPr>
              <a:t> </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r>
              <a:rPr lang="pt-BR" sz="2000" b="1" kern="100" dirty="0">
                <a:effectLst/>
                <a:latin typeface="Arial" panose="020B0604020202020204" pitchFamily="34" charset="0"/>
                <a:ea typeface="Aptos" panose="020B0004020202020204" pitchFamily="34" charset="0"/>
                <a:cs typeface="Arial" panose="020B0604020202020204" pitchFamily="34" charset="0"/>
              </a:rPr>
              <a:t>Considerações Finais</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r>
              <a:rPr lang="pt-BR" sz="2000" kern="100" dirty="0">
                <a:effectLst/>
                <a:latin typeface="Arial" panose="020B0604020202020204" pitchFamily="34" charset="0"/>
                <a:ea typeface="Aptos" panose="020B0004020202020204" pitchFamily="34" charset="0"/>
                <a:cs typeface="Arial" panose="020B0604020202020204" pitchFamily="34" charset="0"/>
              </a:rPr>
              <a:t>Dentro das considerações podem ser inseridos:</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A importância social do projeto; </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Contribuições para a comunidade; </a:t>
            </a:r>
          </a:p>
          <a:p>
            <a:pPr marL="342900" lvl="0" indent="-342900">
              <a:buSzPts val="1000"/>
              <a:buFont typeface="Symbol" panose="05050102010706020507" pitchFamily="18" charset="2"/>
              <a:buChar char=""/>
              <a:tabLst>
                <a:tab pos="457200" algn="l"/>
              </a:tabLst>
            </a:pPr>
            <a:r>
              <a:rPr lang="pt-BR" sz="2000" kern="100" dirty="0">
                <a:effectLst/>
                <a:latin typeface="Arial" panose="020B0604020202020204" pitchFamily="34" charset="0"/>
                <a:ea typeface="Aptos" panose="020B0004020202020204" pitchFamily="34" charset="0"/>
                <a:cs typeface="Arial" panose="020B0604020202020204" pitchFamily="34" charset="0"/>
              </a:rPr>
              <a:t>Impacto na formação acadêmica dos estudantes.</a:t>
            </a:r>
          </a:p>
          <a:p>
            <a:r>
              <a:rPr lang="pt-BR" sz="2000" b="1" kern="100" dirty="0">
                <a:effectLst/>
                <a:latin typeface="Arial" panose="020B0604020202020204" pitchFamily="34" charset="0"/>
                <a:ea typeface="Aptos" panose="020B0004020202020204" pitchFamily="34" charset="0"/>
                <a:cs typeface="Arial" panose="020B0604020202020204" pitchFamily="34" charset="0"/>
              </a:rPr>
              <a:t> </a:t>
            </a:r>
            <a:endParaRPr lang="pt-BR"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3E47B12B-AE9F-C2D8-FEC8-0786C27DB519}"/>
              </a:ext>
            </a:extLst>
          </p:cNvPr>
          <p:cNvSpPr txBox="1"/>
          <p:nvPr/>
        </p:nvSpPr>
        <p:spPr>
          <a:xfrm>
            <a:off x="458355" y="18373989"/>
            <a:ext cx="10363200" cy="1477328"/>
          </a:xfrm>
          <a:prstGeom prst="rect">
            <a:avLst/>
          </a:prstGeom>
          <a:noFill/>
        </p:spPr>
        <p:txBody>
          <a:bodyPr wrap="square" rtlCol="0">
            <a:spAutoFit/>
          </a:bodyPr>
          <a:lstStyle/>
          <a:p>
            <a:r>
              <a:rPr lang="pt-BR" sz="18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Observação: </a:t>
            </a:r>
          </a:p>
          <a:p>
            <a:r>
              <a:rPr lang="pt-BR" sz="18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Se forem utilizadas imagens, </a:t>
            </a:r>
            <a:r>
              <a:rPr lang="pt-BR"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fotos reais das ações (com autorização), priorize imagens de boa qualidade.</a:t>
            </a:r>
          </a:p>
          <a:p>
            <a:r>
              <a:rPr lang="pt-BR" sz="18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Se o projeto tiver logo</a:t>
            </a:r>
            <a:r>
              <a:rPr lang="pt-BR" sz="1800" b="1" kern="100" dirty="0">
                <a:solidFill>
                  <a:schemeClr val="bg1"/>
                </a:solidFill>
                <a:latin typeface="Arial" panose="020B0604020202020204" pitchFamily="34" charset="0"/>
                <a:ea typeface="Aptos" panose="020B0004020202020204" pitchFamily="34" charset="0"/>
                <a:cs typeface="Arial" panose="020B0604020202020204" pitchFamily="34" charset="0"/>
              </a:rPr>
              <a:t>,</a:t>
            </a:r>
            <a:r>
              <a:rPr lang="pt-BR" sz="18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é interessante que coloque.</a:t>
            </a:r>
          </a:p>
          <a:p>
            <a:endParaRPr lang="pt-BR" dirty="0"/>
          </a:p>
        </p:txBody>
      </p:sp>
      <p:pic>
        <p:nvPicPr>
          <p:cNvPr id="9" name="Imagem 8" descr="Texto&#10;&#10;O conteúdo gerado por IA pode estar incorreto.">
            <a:extLst>
              <a:ext uri="{FF2B5EF4-FFF2-40B4-BE49-F238E27FC236}">
                <a16:creationId xmlns:a16="http://schemas.microsoft.com/office/drawing/2014/main" id="{DEA8932B-E381-8C07-559D-894BF59A3A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074900" cy="1982893"/>
          </a:xfrm>
          <a:prstGeom prst="rect">
            <a:avLst/>
          </a:prstGeom>
        </p:spPr>
      </p:pic>
    </p:spTree>
    <p:extLst>
      <p:ext uri="{BB962C8B-B14F-4D97-AF65-F5344CB8AC3E}">
        <p14:creationId xmlns:p14="http://schemas.microsoft.com/office/powerpoint/2010/main" val="57517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5085" y="4269325"/>
            <a:ext cx="1846580" cy="366395"/>
          </a:xfrm>
          <a:prstGeom prst="rect">
            <a:avLst/>
          </a:prstGeom>
        </p:spPr>
        <p:txBody>
          <a:bodyPr vert="horz" wrap="square" lIns="0" tIns="16510" rIns="0" bIns="0" rtlCol="0">
            <a:spAutoFit/>
          </a:bodyPr>
          <a:lstStyle/>
          <a:p>
            <a:pPr marL="12700">
              <a:lnSpc>
                <a:spcPct val="100000"/>
              </a:lnSpc>
              <a:spcBef>
                <a:spcPts val="130"/>
              </a:spcBef>
            </a:pPr>
            <a:r>
              <a:rPr sz="2200" b="1" spc="-60" dirty="0">
                <a:latin typeface="Arial"/>
                <a:cs typeface="Arial"/>
              </a:rPr>
              <a:t>INTRODUÇÃO</a:t>
            </a:r>
            <a:endParaRPr sz="2200" dirty="0">
              <a:latin typeface="Arial"/>
              <a:cs typeface="Arial"/>
            </a:endParaRPr>
          </a:p>
        </p:txBody>
      </p:sp>
      <p:sp>
        <p:nvSpPr>
          <p:cNvPr id="3" name="object 3"/>
          <p:cNvSpPr txBox="1"/>
          <p:nvPr/>
        </p:nvSpPr>
        <p:spPr>
          <a:xfrm>
            <a:off x="918949" y="4820864"/>
            <a:ext cx="6045016" cy="5462136"/>
          </a:xfrm>
          <a:prstGeom prst="rect">
            <a:avLst/>
          </a:prstGeom>
        </p:spPr>
        <p:txBody>
          <a:bodyPr vert="horz" wrap="square" lIns="0" tIns="12065" rIns="0" bIns="0" rtlCol="0">
            <a:spAutoFit/>
          </a:bodyPr>
          <a:lstStyle/>
          <a:p>
            <a:pPr marL="12700" marR="5080" algn="just">
              <a:lnSpc>
                <a:spcPct val="101499"/>
              </a:lnSpc>
              <a:spcBef>
                <a:spcPts val="95"/>
              </a:spcBef>
            </a:pPr>
            <a:r>
              <a:rPr lang="pt-BR" sz="2200">
                <a:latin typeface="Arial" panose="020B0604020202020204" pitchFamily="34" charset="0"/>
                <a:cs typeface="Arial" panose="020B0604020202020204" pitchFamily="34" charset="0"/>
              </a:rPr>
              <a:t>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a:t>
            </a:r>
            <a:endParaRPr lang="pt-BR" sz="2200" dirty="0">
              <a:latin typeface="Arial" panose="020B0604020202020204" pitchFamily="34" charset="0"/>
              <a:cs typeface="Arial" panose="020B0604020202020204" pitchFamily="34" charset="0"/>
            </a:endParaRPr>
          </a:p>
        </p:txBody>
      </p:sp>
      <p:sp>
        <p:nvSpPr>
          <p:cNvPr id="5" name="object 5"/>
          <p:cNvSpPr txBox="1"/>
          <p:nvPr/>
        </p:nvSpPr>
        <p:spPr>
          <a:xfrm>
            <a:off x="895085" y="10465210"/>
            <a:ext cx="1558925" cy="366395"/>
          </a:xfrm>
          <a:prstGeom prst="rect">
            <a:avLst/>
          </a:prstGeom>
        </p:spPr>
        <p:txBody>
          <a:bodyPr vert="horz" wrap="square" lIns="0" tIns="16510" rIns="0" bIns="0" rtlCol="0">
            <a:spAutoFit/>
          </a:bodyPr>
          <a:lstStyle/>
          <a:p>
            <a:pPr marL="12700">
              <a:lnSpc>
                <a:spcPct val="100000"/>
              </a:lnSpc>
              <a:spcBef>
                <a:spcPts val="130"/>
              </a:spcBef>
            </a:pPr>
            <a:r>
              <a:rPr sz="2200" b="1" spc="-60" dirty="0">
                <a:latin typeface="Arial"/>
                <a:cs typeface="Arial"/>
              </a:rPr>
              <a:t>OBJETIVOS</a:t>
            </a:r>
            <a:endParaRPr sz="2200" dirty="0">
              <a:latin typeface="Arial"/>
              <a:cs typeface="Arial"/>
            </a:endParaRPr>
          </a:p>
        </p:txBody>
      </p:sp>
      <p:sp>
        <p:nvSpPr>
          <p:cNvPr id="6" name="object 6"/>
          <p:cNvSpPr txBox="1"/>
          <p:nvPr/>
        </p:nvSpPr>
        <p:spPr>
          <a:xfrm>
            <a:off x="880382" y="11028130"/>
            <a:ext cx="6080812" cy="1358705"/>
          </a:xfrm>
          <a:prstGeom prst="rect">
            <a:avLst/>
          </a:prstGeom>
        </p:spPr>
        <p:txBody>
          <a:bodyPr vert="horz" wrap="square" lIns="0" tIns="12065" rIns="0" bIns="0" rtlCol="0">
            <a:spAutoFit/>
          </a:bodyPr>
          <a:lstStyle/>
          <a:p>
            <a:pPr marL="12700" marR="5080" algn="just">
              <a:lnSpc>
                <a:spcPct val="101499"/>
              </a:lnSpc>
              <a:spcBef>
                <a:spcPts val="95"/>
              </a:spcBef>
            </a:pPr>
            <a:r>
              <a:rPr lang="pt-BR" sz="2200" dirty="0">
                <a:latin typeface="Arial" panose="020B0604020202020204" pitchFamily="34" charset="0"/>
                <a:cs typeface="Arial" panose="020B0604020202020204" pitchFamily="34" charset="0"/>
              </a:rPr>
              <a:t>Apresente</a:t>
            </a:r>
            <a:r>
              <a:rPr sz="2200" dirty="0">
                <a:latin typeface="Arial" panose="020B0604020202020204" pitchFamily="34" charset="0"/>
                <a:cs typeface="Arial" panose="020B0604020202020204" pitchFamily="34" charset="0"/>
              </a:rPr>
              <a:t> os </a:t>
            </a:r>
            <a:r>
              <a:rPr lang="pt-BR" sz="2200" dirty="0">
                <a:latin typeface="Arial" panose="020B0604020202020204" pitchFamily="34" charset="0"/>
                <a:cs typeface="Arial" panose="020B0604020202020204" pitchFamily="34" charset="0"/>
              </a:rPr>
              <a:t>objetivos</a:t>
            </a:r>
            <a:r>
              <a:rPr sz="2200" dirty="0">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aqui. Caso</a:t>
            </a:r>
            <a:r>
              <a:rPr sz="2200" dirty="0">
                <a:latin typeface="Arial" panose="020B0604020202020204" pitchFamily="34" charset="0"/>
                <a:cs typeface="Arial" panose="020B0604020202020204" pitchFamily="34" charset="0"/>
              </a:rPr>
              <a:t> utilize tópicos, use-os assim:</a:t>
            </a:r>
          </a:p>
          <a:p>
            <a:pPr marL="12700" marR="3678554">
              <a:lnSpc>
                <a:spcPct val="101499"/>
              </a:lnSpc>
            </a:pPr>
            <a:r>
              <a:rPr sz="2200" dirty="0">
                <a:latin typeface="Arial" panose="020B0604020202020204" pitchFamily="34" charset="0"/>
                <a:cs typeface="Arial" panose="020B0604020202020204" pitchFamily="34" charset="0"/>
              </a:rPr>
              <a:t>Seu </a:t>
            </a:r>
            <a:r>
              <a:rPr lang="pt-BR" sz="2200" dirty="0">
                <a:latin typeface="Arial" panose="020B0604020202020204" pitchFamily="34" charset="0"/>
                <a:cs typeface="Arial" panose="020B0604020202020204" pitchFamily="34" charset="0"/>
              </a:rPr>
              <a:t>texto aqui.</a:t>
            </a:r>
          </a:p>
          <a:p>
            <a:pPr marL="12700" marR="3678554">
              <a:lnSpc>
                <a:spcPct val="101499"/>
              </a:lnSpc>
            </a:pPr>
            <a:r>
              <a:rPr sz="2200" dirty="0">
                <a:latin typeface="Arial" panose="020B0604020202020204" pitchFamily="34" charset="0"/>
                <a:cs typeface="Arial" panose="020B0604020202020204" pitchFamily="34" charset="0"/>
              </a:rPr>
              <a:t>Seu texto aqui.</a:t>
            </a:r>
          </a:p>
        </p:txBody>
      </p:sp>
      <p:sp>
        <p:nvSpPr>
          <p:cNvPr id="7" name="object 7"/>
          <p:cNvSpPr txBox="1"/>
          <p:nvPr/>
        </p:nvSpPr>
        <p:spPr>
          <a:xfrm>
            <a:off x="880382" y="12583126"/>
            <a:ext cx="3799101" cy="355225"/>
          </a:xfrm>
          <a:prstGeom prst="rect">
            <a:avLst/>
          </a:prstGeom>
        </p:spPr>
        <p:txBody>
          <a:bodyPr vert="horz" wrap="square" lIns="0" tIns="16510" rIns="0" bIns="0" rtlCol="0">
            <a:spAutoFit/>
          </a:bodyPr>
          <a:lstStyle/>
          <a:p>
            <a:pPr marL="12700">
              <a:lnSpc>
                <a:spcPct val="100000"/>
              </a:lnSpc>
              <a:spcBef>
                <a:spcPts val="130"/>
              </a:spcBef>
            </a:pPr>
            <a:r>
              <a:rPr lang="pt-BR" sz="2200" b="1" spc="-95" dirty="0">
                <a:latin typeface="Arial"/>
                <a:cs typeface="Arial"/>
              </a:rPr>
              <a:t>METODOLOGIA</a:t>
            </a:r>
            <a:endParaRPr sz="2200" dirty="0">
              <a:latin typeface="Arial"/>
              <a:cs typeface="Arial"/>
            </a:endParaRPr>
          </a:p>
        </p:txBody>
      </p:sp>
      <p:sp>
        <p:nvSpPr>
          <p:cNvPr id="8" name="object 8"/>
          <p:cNvSpPr txBox="1"/>
          <p:nvPr/>
        </p:nvSpPr>
        <p:spPr>
          <a:xfrm>
            <a:off x="880382" y="13137493"/>
            <a:ext cx="6080812" cy="4756430"/>
          </a:xfrm>
          <a:prstGeom prst="rect">
            <a:avLst/>
          </a:prstGeom>
        </p:spPr>
        <p:txBody>
          <a:bodyPr vert="horz" wrap="square" lIns="0" tIns="16510" rIns="0" bIns="0" rtlCol="0">
            <a:spAutoFit/>
          </a:bodyPr>
          <a:lstStyle/>
          <a:p>
            <a:pPr marL="12700" algn="just">
              <a:lnSpc>
                <a:spcPct val="100000"/>
              </a:lnSpc>
              <a:spcBef>
                <a:spcPts val="130"/>
              </a:spcBef>
            </a:pPr>
            <a:r>
              <a:rPr sz="2200" dirty="0">
                <a:latin typeface="Arial" panose="020B0604020202020204" pitchFamily="34" charset="0"/>
                <a:cs typeface="Arial" panose="020B0604020202020204" pitchFamily="34" charset="0"/>
              </a:rPr>
              <a:t>Seu texto aqui. Seu texto aqui. Seu texto aqui. Seu texto aqui. Seu texto aqui. Seu texto </a:t>
            </a:r>
            <a:r>
              <a:rPr lang="pt-BR" sz="2200" dirty="0">
                <a:latin typeface="Arial" panose="020B0604020202020204" pitchFamily="34" charset="0"/>
                <a:cs typeface="Arial" panose="020B0604020202020204" pitchFamily="34" charset="0"/>
              </a:rPr>
              <a:t>aqui</a:t>
            </a:r>
            <a:r>
              <a:rPr sz="2200" spc="-150" dirty="0">
                <a:latin typeface="Arial" panose="020B0604020202020204" pitchFamily="34" charset="0"/>
                <a:cs typeface="Arial" panose="020B0604020202020204" pitchFamily="34" charset="0"/>
              </a:rPr>
              <a:t>.</a:t>
            </a:r>
            <a:r>
              <a:rPr lang="pt-BR" sz="2200" spc="-150" dirty="0">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Seu texto aqui. Seu texto aqui. Seu texto aqui. Seu texto aqui. Seu texto aqui. Seu texto aqui. Seu texto aqui. Seu texto aqui. Seu texto aqui. Seu texto aqui. Seu texto aqui. Seu texto aqui. Seu texto aqui. Seu texto aqui. Seu texto aqui</a:t>
            </a:r>
            <a:r>
              <a:rPr lang="pt-BR" sz="2200" spc="-150" dirty="0">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Seu texto aqui. Seu texto aqui. Seu texto aqui. Seu texto aqui. Seu texto aqui. Seu texto aqui Seu texto aqui. Seu texto aqui. Seu texto aqui. Seu texto aqui. Seu texto aqui. Seu texto aqui</a:t>
            </a:r>
            <a:r>
              <a:rPr lang="pt-BR" sz="2200" spc="-150" dirty="0">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Seu texto aqui. Seu texto aqui. Seu texto aqui. Seu texto aqui. Seu texto aqui. Seu texto aqui. Seu texto aqui. Seu texto aqui. Seu texto aqui.</a:t>
            </a:r>
            <a:endParaRPr sz="2200" spc="-150" dirty="0">
              <a:latin typeface="Arial" panose="020B0604020202020204" pitchFamily="34" charset="0"/>
              <a:cs typeface="Arial" panose="020B0604020202020204" pitchFamily="34" charset="0"/>
            </a:endParaRPr>
          </a:p>
        </p:txBody>
      </p:sp>
      <p:sp>
        <p:nvSpPr>
          <p:cNvPr id="10" name="object 10"/>
          <p:cNvSpPr txBox="1"/>
          <p:nvPr/>
        </p:nvSpPr>
        <p:spPr>
          <a:xfrm>
            <a:off x="8110934" y="4266388"/>
            <a:ext cx="3733800" cy="366395"/>
          </a:xfrm>
          <a:prstGeom prst="rect">
            <a:avLst/>
          </a:prstGeom>
        </p:spPr>
        <p:txBody>
          <a:bodyPr vert="horz" wrap="square" lIns="0" tIns="16510" rIns="0" bIns="0" rtlCol="0">
            <a:spAutoFit/>
          </a:bodyPr>
          <a:lstStyle/>
          <a:p>
            <a:pPr marL="12700">
              <a:lnSpc>
                <a:spcPct val="100000"/>
              </a:lnSpc>
              <a:spcBef>
                <a:spcPts val="130"/>
              </a:spcBef>
            </a:pPr>
            <a:r>
              <a:rPr sz="2200" b="1" spc="-105" dirty="0">
                <a:latin typeface="Arial"/>
                <a:cs typeface="Arial"/>
              </a:rPr>
              <a:t>RESULTADOS</a:t>
            </a:r>
            <a:r>
              <a:rPr sz="2200" b="1" spc="-135" dirty="0">
                <a:latin typeface="Arial"/>
                <a:cs typeface="Arial"/>
              </a:rPr>
              <a:t> </a:t>
            </a:r>
            <a:r>
              <a:rPr sz="2200" b="1" dirty="0">
                <a:latin typeface="Arial"/>
                <a:cs typeface="Arial"/>
              </a:rPr>
              <a:t>E</a:t>
            </a:r>
            <a:r>
              <a:rPr sz="2200" b="1" spc="-135" dirty="0">
                <a:latin typeface="Arial"/>
                <a:cs typeface="Arial"/>
              </a:rPr>
              <a:t> </a:t>
            </a:r>
            <a:r>
              <a:rPr lang="pt-BR" sz="2200" b="1" spc="-45" dirty="0">
                <a:latin typeface="Arial"/>
                <a:cs typeface="Arial"/>
              </a:rPr>
              <a:t>IMPACTOS</a:t>
            </a:r>
            <a:endParaRPr sz="2200" dirty="0">
              <a:latin typeface="Arial"/>
              <a:cs typeface="Arial"/>
            </a:endParaRPr>
          </a:p>
        </p:txBody>
      </p:sp>
      <p:sp>
        <p:nvSpPr>
          <p:cNvPr id="11" name="object 11"/>
          <p:cNvSpPr txBox="1"/>
          <p:nvPr/>
        </p:nvSpPr>
        <p:spPr>
          <a:xfrm>
            <a:off x="8108162" y="4820864"/>
            <a:ext cx="6008967" cy="9834744"/>
          </a:xfrm>
          <a:prstGeom prst="rect">
            <a:avLst/>
          </a:prstGeom>
        </p:spPr>
        <p:txBody>
          <a:bodyPr vert="horz" wrap="square" lIns="0" tIns="16510" rIns="0" bIns="0" rtlCol="0">
            <a:spAutoFit/>
          </a:bodyPr>
          <a:lstStyle/>
          <a:p>
            <a:pPr marL="12700" algn="just">
              <a:spcBef>
                <a:spcPts val="130"/>
              </a:spcBef>
            </a:pPr>
            <a:r>
              <a:rPr sz="2200" dirty="0">
                <a:latin typeface="Arial" panose="020B0604020202020204" pitchFamily="34" charset="0"/>
                <a:cs typeface="Arial" panose="020B0604020202020204" pitchFamily="34" charset="0"/>
              </a:rPr>
              <a:t>Seu texto aqui. Seu texto aqui. Seu texto </a:t>
            </a:r>
            <a:r>
              <a:rPr lang="pt-BR" sz="2200" dirty="0">
                <a:latin typeface="Arial" panose="020B0604020202020204" pitchFamily="34" charset="0"/>
                <a:cs typeface="Arial" panose="020B0604020202020204" pitchFamily="34" charset="0"/>
              </a:rPr>
              <a:t>aqui</a:t>
            </a:r>
            <a:r>
              <a:rPr sz="2200" dirty="0">
                <a:latin typeface="Arial" panose="020B0604020202020204" pitchFamily="34" charset="0"/>
                <a:cs typeface="Arial" panose="020B0604020202020204" pitchFamily="34" charset="0"/>
              </a:rPr>
              <a:t>.</a:t>
            </a:r>
            <a:r>
              <a:rPr lang="pt-BR" sz="220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Seu texto aqui. Seu texto aqui. Seu texto aqui. Seu texto aqui. Seu texto aqui. Seu texto aqui. Seu texto aqui. Seu texto aqui. Seu texto aqui. Seu texto aqui. Seu texto aqui. Seu texto aqui. Seu texto aqui. Seu texto aqui. Seu texto aqui. Seu </a:t>
            </a:r>
            <a:r>
              <a:rPr lang="pt-BR" sz="2200" dirty="0">
                <a:latin typeface="Arial" panose="020B0604020202020204" pitchFamily="34" charset="0"/>
                <a:cs typeface="Arial" panose="020B0604020202020204" pitchFamily="34" charset="0"/>
              </a:rPr>
              <a:t>texto</a:t>
            </a:r>
            <a:r>
              <a:rPr sz="2200" dirty="0">
                <a:latin typeface="Arial" panose="020B0604020202020204" pitchFamily="34" charset="0"/>
                <a:cs typeface="Arial" panose="020B0604020202020204" pitchFamily="34" charset="0"/>
              </a:rPr>
              <a:t> aqui</a:t>
            </a:r>
            <a:r>
              <a:rPr lang="pt-BR" sz="2200" dirty="0">
                <a:latin typeface="Arial" panose="020B0604020202020204" pitchFamily="34" charset="0"/>
                <a:cs typeface="Arial" panose="020B0604020202020204" pitchFamily="34" charset="0"/>
              </a:rPr>
              <a:t>.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Seu texto aqui. </a:t>
            </a:r>
            <a:endParaRPr sz="2200" dirty="0">
              <a:latin typeface="Arial" panose="020B0604020202020204" pitchFamily="34" charset="0"/>
              <a:cs typeface="Arial" panose="020B0604020202020204" pitchFamily="34" charset="0"/>
            </a:endParaRPr>
          </a:p>
        </p:txBody>
      </p:sp>
      <p:sp>
        <p:nvSpPr>
          <p:cNvPr id="12" name="object 12"/>
          <p:cNvSpPr txBox="1"/>
          <p:nvPr/>
        </p:nvSpPr>
        <p:spPr>
          <a:xfrm>
            <a:off x="8089780" y="14843689"/>
            <a:ext cx="1763395" cy="366395"/>
          </a:xfrm>
          <a:prstGeom prst="rect">
            <a:avLst/>
          </a:prstGeom>
        </p:spPr>
        <p:txBody>
          <a:bodyPr vert="horz" wrap="square" lIns="0" tIns="16510" rIns="0" bIns="0" rtlCol="0">
            <a:spAutoFit/>
          </a:bodyPr>
          <a:lstStyle/>
          <a:p>
            <a:pPr marL="12700">
              <a:lnSpc>
                <a:spcPct val="100000"/>
              </a:lnSpc>
              <a:spcBef>
                <a:spcPts val="130"/>
              </a:spcBef>
            </a:pPr>
            <a:r>
              <a:rPr sz="2200" b="1" spc="-55" dirty="0">
                <a:latin typeface="Arial"/>
                <a:cs typeface="Arial"/>
              </a:rPr>
              <a:t>CONCLUSÃO</a:t>
            </a:r>
            <a:endParaRPr sz="2200" dirty="0">
              <a:latin typeface="Arial"/>
              <a:cs typeface="Arial"/>
            </a:endParaRPr>
          </a:p>
        </p:txBody>
      </p:sp>
      <p:sp>
        <p:nvSpPr>
          <p:cNvPr id="13" name="object 13"/>
          <p:cNvSpPr txBox="1"/>
          <p:nvPr/>
        </p:nvSpPr>
        <p:spPr>
          <a:xfrm>
            <a:off x="8109281" y="15348238"/>
            <a:ext cx="6008967" cy="2386551"/>
          </a:xfrm>
          <a:prstGeom prst="rect">
            <a:avLst/>
          </a:prstGeom>
        </p:spPr>
        <p:txBody>
          <a:bodyPr vert="horz" wrap="square" lIns="0" tIns="16510" rIns="0" bIns="0" rtlCol="0">
            <a:spAutoFit/>
          </a:bodyPr>
          <a:lstStyle/>
          <a:p>
            <a:pPr marL="12700" algn="just">
              <a:lnSpc>
                <a:spcPct val="100000"/>
              </a:lnSpc>
              <a:spcBef>
                <a:spcPts val="130"/>
              </a:spcBef>
            </a:pPr>
            <a:r>
              <a:rPr sz="2200" dirty="0">
                <a:latin typeface="Arial" panose="020B0604020202020204" pitchFamily="34" charset="0"/>
                <a:cs typeface="Arial" panose="020B0604020202020204" pitchFamily="34" charset="0"/>
              </a:rPr>
              <a:t>Seu texto aqui. Seu texto aqui. Seu texto </a:t>
            </a:r>
            <a:r>
              <a:rPr sz="2200" dirty="0" err="1">
                <a:latin typeface="Arial" panose="020B0604020202020204" pitchFamily="34" charset="0"/>
                <a:cs typeface="Arial" panose="020B0604020202020204" pitchFamily="34" charset="0"/>
              </a:rPr>
              <a:t>aqui</a:t>
            </a:r>
            <a:r>
              <a:rPr sz="2200" dirty="0">
                <a:latin typeface="Arial" panose="020B0604020202020204" pitchFamily="34" charset="0"/>
                <a:cs typeface="Arial" panose="020B0604020202020204" pitchFamily="34" charset="0"/>
              </a:rPr>
              <a:t>.</a:t>
            </a:r>
            <a:r>
              <a:rPr lang="pt-BR" sz="220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Seu texto aqui. Seu texto aqui. Seu texto aqui. Seu texto aqui. Seu texto aqui. Seu texto aqui. Seu texto aqui. Seu texto aqui. Seu texto aqui. Seu texto aqui. Seu texto aqui. Seu texto aqui. Seu texto aqui. Seu texto aqui. Seu texto aqui. Seu texto aqui. Seu texto aqui.</a:t>
            </a:r>
          </a:p>
        </p:txBody>
      </p:sp>
      <p:pic>
        <p:nvPicPr>
          <p:cNvPr id="16" name="object 16"/>
          <p:cNvPicPr/>
          <p:nvPr/>
        </p:nvPicPr>
        <p:blipFill>
          <a:blip r:embed="rId2" cstate="print"/>
          <a:stretch>
            <a:fillRect/>
          </a:stretch>
        </p:blipFill>
        <p:spPr>
          <a:xfrm>
            <a:off x="-2096" y="18238146"/>
            <a:ext cx="15076996" cy="40208"/>
          </a:xfrm>
          <a:prstGeom prst="rect">
            <a:avLst/>
          </a:prstGeom>
        </p:spPr>
      </p:pic>
      <p:sp>
        <p:nvSpPr>
          <p:cNvPr id="17" name="object 17"/>
          <p:cNvSpPr txBox="1"/>
          <p:nvPr/>
        </p:nvSpPr>
        <p:spPr>
          <a:xfrm>
            <a:off x="10814049" y="769265"/>
            <a:ext cx="3821081" cy="1524135"/>
          </a:xfrm>
          <a:prstGeom prst="rect">
            <a:avLst/>
          </a:prstGeom>
        </p:spPr>
        <p:txBody>
          <a:bodyPr vert="horz" wrap="square" lIns="0" tIns="13335" rIns="0" bIns="0" rtlCol="0">
            <a:spAutoFit/>
          </a:bodyPr>
          <a:lstStyle/>
          <a:p>
            <a:pPr marR="5080" algn="r">
              <a:lnSpc>
                <a:spcPct val="100000"/>
              </a:lnSpc>
              <a:spcBef>
                <a:spcPts val="105"/>
              </a:spcBef>
            </a:pPr>
            <a:r>
              <a:rPr lang="pt-BR" sz="3050" b="1" spc="-254" dirty="0">
                <a:solidFill>
                  <a:schemeClr val="bg1"/>
                </a:solidFill>
                <a:latin typeface="Tahoma"/>
                <a:cs typeface="Tahoma"/>
              </a:rPr>
              <a:t>   </a:t>
            </a:r>
            <a:r>
              <a:rPr sz="3050" b="1" spc="-254" dirty="0">
                <a:solidFill>
                  <a:schemeClr val="bg1"/>
                </a:solidFill>
                <a:latin typeface="Tahoma"/>
                <a:cs typeface="Tahoma"/>
              </a:rPr>
              <a:t>09</a:t>
            </a:r>
            <a:r>
              <a:rPr sz="3050" b="1" spc="380" dirty="0">
                <a:solidFill>
                  <a:schemeClr val="bg1"/>
                </a:solidFill>
                <a:latin typeface="Tahoma"/>
                <a:cs typeface="Tahoma"/>
              </a:rPr>
              <a:t> </a:t>
            </a:r>
            <a:r>
              <a:rPr sz="3050" b="1" spc="-90" dirty="0">
                <a:solidFill>
                  <a:schemeClr val="bg1"/>
                </a:solidFill>
                <a:latin typeface="Tahoma"/>
                <a:cs typeface="Tahoma"/>
              </a:rPr>
              <a:t>A</a:t>
            </a:r>
            <a:r>
              <a:rPr sz="3050" b="1" spc="-240" dirty="0">
                <a:solidFill>
                  <a:schemeClr val="bg1"/>
                </a:solidFill>
                <a:latin typeface="Tahoma"/>
                <a:cs typeface="Tahoma"/>
              </a:rPr>
              <a:t> </a:t>
            </a:r>
            <a:r>
              <a:rPr sz="3050" b="1" spc="-254" dirty="0">
                <a:solidFill>
                  <a:schemeClr val="bg1"/>
                </a:solidFill>
                <a:latin typeface="Tahoma"/>
                <a:cs typeface="Tahoma"/>
              </a:rPr>
              <a:t>11</a:t>
            </a:r>
            <a:r>
              <a:rPr sz="3050" b="1" spc="-240" dirty="0">
                <a:solidFill>
                  <a:schemeClr val="bg1"/>
                </a:solidFill>
                <a:latin typeface="Tahoma"/>
                <a:cs typeface="Tahoma"/>
              </a:rPr>
              <a:t> </a:t>
            </a:r>
            <a:r>
              <a:rPr sz="3050" b="1" spc="-190" dirty="0">
                <a:solidFill>
                  <a:schemeClr val="bg1"/>
                </a:solidFill>
                <a:latin typeface="Tahoma"/>
                <a:cs typeface="Tahoma"/>
              </a:rPr>
              <a:t>DE</a:t>
            </a:r>
            <a:r>
              <a:rPr sz="3050" b="1" spc="-204" dirty="0">
                <a:solidFill>
                  <a:schemeClr val="bg1"/>
                </a:solidFill>
                <a:latin typeface="Tahoma"/>
                <a:cs typeface="Tahoma"/>
              </a:rPr>
              <a:t> </a:t>
            </a:r>
            <a:r>
              <a:rPr sz="3050" b="1" spc="-10" dirty="0">
                <a:solidFill>
                  <a:schemeClr val="bg1"/>
                </a:solidFill>
                <a:latin typeface="Tahoma"/>
                <a:cs typeface="Tahoma"/>
              </a:rPr>
              <a:t>JUNHO</a:t>
            </a:r>
            <a:endParaRPr sz="3050" dirty="0">
              <a:solidFill>
                <a:schemeClr val="bg1"/>
              </a:solidFill>
              <a:latin typeface="Tahoma"/>
              <a:cs typeface="Tahoma"/>
            </a:endParaRPr>
          </a:p>
          <a:p>
            <a:pPr>
              <a:lnSpc>
                <a:spcPct val="100000"/>
              </a:lnSpc>
            </a:pPr>
            <a:endParaRPr sz="3050" dirty="0">
              <a:latin typeface="Tahoma"/>
              <a:cs typeface="Tahoma"/>
            </a:endParaRPr>
          </a:p>
          <a:p>
            <a:pPr>
              <a:lnSpc>
                <a:spcPct val="100000"/>
              </a:lnSpc>
              <a:spcBef>
                <a:spcPts val="750"/>
              </a:spcBef>
            </a:pPr>
            <a:endParaRPr sz="3050" dirty="0">
              <a:latin typeface="Tahoma"/>
              <a:cs typeface="Tahoma"/>
            </a:endParaRPr>
          </a:p>
        </p:txBody>
      </p:sp>
      <p:sp>
        <p:nvSpPr>
          <p:cNvPr id="18" name="object 18"/>
          <p:cNvSpPr txBox="1"/>
          <p:nvPr/>
        </p:nvSpPr>
        <p:spPr>
          <a:xfrm>
            <a:off x="1981568" y="18672311"/>
            <a:ext cx="11142345" cy="935990"/>
          </a:xfrm>
          <a:prstGeom prst="rect">
            <a:avLst/>
          </a:prstGeom>
        </p:spPr>
        <p:txBody>
          <a:bodyPr vert="horz" wrap="square" lIns="0" tIns="15875" rIns="0" bIns="0" rtlCol="0">
            <a:spAutoFit/>
          </a:bodyPr>
          <a:lstStyle/>
          <a:p>
            <a:pPr algn="ctr">
              <a:lnSpc>
                <a:spcPct val="100000"/>
              </a:lnSpc>
              <a:spcBef>
                <a:spcPts val="125"/>
              </a:spcBef>
            </a:pPr>
            <a:r>
              <a:rPr sz="1900" b="1" spc="-150" dirty="0">
                <a:solidFill>
                  <a:srgbClr val="FF0000"/>
                </a:solidFill>
                <a:latin typeface="Tahoma"/>
                <a:cs typeface="Tahoma"/>
              </a:rPr>
              <a:t>ESPAÇO PARA INSERIR AS LOGOMARCAS DO GRUPO DE PESQUISA, PROJETO DE EXTENSÃO E AFINS.</a:t>
            </a:r>
            <a:endParaRPr sz="1900" spc="-150" dirty="0">
              <a:solidFill>
                <a:srgbClr val="FF0000"/>
              </a:solidFill>
              <a:latin typeface="Tahoma"/>
              <a:cs typeface="Tahoma"/>
            </a:endParaRPr>
          </a:p>
          <a:p>
            <a:pPr>
              <a:lnSpc>
                <a:spcPct val="100000"/>
              </a:lnSpc>
              <a:spcBef>
                <a:spcPts val="280"/>
              </a:spcBef>
            </a:pPr>
            <a:endParaRPr sz="1900" spc="-150" dirty="0">
              <a:solidFill>
                <a:srgbClr val="FF0000"/>
              </a:solidFill>
              <a:latin typeface="Tahoma"/>
              <a:cs typeface="Tahoma"/>
            </a:endParaRPr>
          </a:p>
          <a:p>
            <a:pPr marL="48895" algn="ctr">
              <a:lnSpc>
                <a:spcPct val="100000"/>
              </a:lnSpc>
            </a:pPr>
            <a:r>
              <a:rPr lang="pt-BR" sz="1900" b="1" spc="-150" dirty="0">
                <a:solidFill>
                  <a:srgbClr val="FF0000"/>
                </a:solidFill>
                <a:latin typeface="Tahoma"/>
                <a:cs typeface="Tahoma"/>
              </a:rPr>
              <a:t>N</a:t>
            </a:r>
            <a:r>
              <a:rPr sz="1900" b="1" spc="-150" dirty="0">
                <a:solidFill>
                  <a:srgbClr val="FF0000"/>
                </a:solidFill>
                <a:latin typeface="Tahoma"/>
                <a:cs typeface="Tahoma"/>
              </a:rPr>
              <a:t>ÃO ENCOSTAR AS IMAGENS NAS MARGENS.</a:t>
            </a:r>
            <a:r>
              <a:rPr lang="pt-BR" sz="1900" b="1" spc="-150" dirty="0">
                <a:solidFill>
                  <a:srgbClr val="FF0000"/>
                </a:solidFill>
                <a:latin typeface="Tahoma"/>
                <a:cs typeface="Tahoma"/>
              </a:rPr>
              <a:t> </a:t>
            </a:r>
            <a:r>
              <a:rPr sz="1900" b="1" spc="-150" dirty="0">
                <a:solidFill>
                  <a:srgbClr val="FF0000"/>
                </a:solidFill>
                <a:latin typeface="Tahoma"/>
                <a:cs typeface="Tahoma"/>
              </a:rPr>
              <a:t>APAGAR ESSA CAIXA DE TEXTO</a:t>
            </a:r>
            <a:r>
              <a:rPr lang="pt-BR" sz="1900" b="1" spc="-150" dirty="0">
                <a:solidFill>
                  <a:srgbClr val="FF0000"/>
                </a:solidFill>
                <a:latin typeface="Tahoma"/>
                <a:cs typeface="Tahoma"/>
              </a:rPr>
              <a:t>.</a:t>
            </a:r>
            <a:endParaRPr sz="1900" spc="-150" dirty="0">
              <a:solidFill>
                <a:srgbClr val="FF0000"/>
              </a:solidFill>
              <a:latin typeface="Tahoma"/>
              <a:cs typeface="Tahoma"/>
            </a:endParaRPr>
          </a:p>
        </p:txBody>
      </p:sp>
      <p:sp>
        <p:nvSpPr>
          <p:cNvPr id="20" name="CaixaDeTexto 19">
            <a:extLst>
              <a:ext uri="{FF2B5EF4-FFF2-40B4-BE49-F238E27FC236}">
                <a16:creationId xmlns:a16="http://schemas.microsoft.com/office/drawing/2014/main" id="{380C8BC6-25BA-0CEB-73D7-2082010F7D11}"/>
              </a:ext>
            </a:extLst>
          </p:cNvPr>
          <p:cNvSpPr txBox="1"/>
          <p:nvPr/>
        </p:nvSpPr>
        <p:spPr>
          <a:xfrm>
            <a:off x="1365250" y="2141803"/>
            <a:ext cx="12754651" cy="1569660"/>
          </a:xfrm>
          <a:prstGeom prst="rect">
            <a:avLst/>
          </a:prstGeom>
          <a:noFill/>
        </p:spPr>
        <p:txBody>
          <a:bodyPr wrap="square" rtlCol="0">
            <a:spAutoFit/>
          </a:bodyPr>
          <a:lstStyle/>
          <a:p>
            <a:pPr algn="ctr"/>
            <a:r>
              <a:rPr lang="pt-BR" sz="3200" b="1" dirty="0">
                <a:latin typeface="Arial"/>
                <a:cs typeface="Arial"/>
              </a:rPr>
              <a:t>TÍTULO: SUBTÍTULO (SE HOUVER) (ESCRITA CENTRALIZADA, LETRAS MAIÚSCULAS, NEGRITO, FONTE MAIOR).</a:t>
            </a:r>
          </a:p>
          <a:p>
            <a:endParaRPr lang="pt-BR" sz="3200" dirty="0"/>
          </a:p>
        </p:txBody>
      </p:sp>
      <p:sp>
        <p:nvSpPr>
          <p:cNvPr id="22" name="CaixaDeTexto 21">
            <a:extLst>
              <a:ext uri="{FF2B5EF4-FFF2-40B4-BE49-F238E27FC236}">
                <a16:creationId xmlns:a16="http://schemas.microsoft.com/office/drawing/2014/main" id="{F5D4C30E-A8F8-EDB1-7936-33F210D47C15}"/>
              </a:ext>
            </a:extLst>
          </p:cNvPr>
          <p:cNvSpPr txBox="1"/>
          <p:nvPr/>
        </p:nvSpPr>
        <p:spPr>
          <a:xfrm>
            <a:off x="3314116" y="3286598"/>
            <a:ext cx="8141866" cy="646331"/>
          </a:xfrm>
          <a:prstGeom prst="rect">
            <a:avLst/>
          </a:prstGeom>
          <a:noFill/>
        </p:spPr>
        <p:txBody>
          <a:bodyPr wrap="square" rtlCol="0">
            <a:spAutoFit/>
          </a:bodyPr>
          <a:lstStyle/>
          <a:p>
            <a:r>
              <a:rPr lang="pt-BR" sz="1800" dirty="0">
                <a:solidFill>
                  <a:srgbClr val="000000"/>
                </a:solidFill>
                <a:uFill>
                  <a:solidFill>
                    <a:srgbClr val="FFFFFF"/>
                  </a:solidFill>
                </a:uFill>
                <a:ea typeface="Microsoft YaHei"/>
              </a:rPr>
              <a:t>(Nome completo), vínculo institucional. (Nome completo), vínculo institucional.</a:t>
            </a:r>
          </a:p>
          <a:p>
            <a:r>
              <a:rPr lang="pt-BR" sz="1800" dirty="0">
                <a:solidFill>
                  <a:srgbClr val="000000"/>
                </a:solidFill>
                <a:uFill>
                  <a:solidFill>
                    <a:srgbClr val="FFFFFF"/>
                  </a:solidFill>
                </a:uFill>
                <a:ea typeface="Microsoft YaHei"/>
              </a:rPr>
              <a:t>(Nome completo), vínculo institucional. (Nome completo), vínculo institucional. </a:t>
            </a:r>
            <a:endParaRPr lang="pt-BR" dirty="0"/>
          </a:p>
        </p:txBody>
      </p:sp>
      <p:pic>
        <p:nvPicPr>
          <p:cNvPr id="15" name="Imagem 14" descr="Texto&#10;&#10;O conteúdo gerado por IA pode estar incorreto.">
            <a:extLst>
              <a:ext uri="{FF2B5EF4-FFF2-40B4-BE49-F238E27FC236}">
                <a16:creationId xmlns:a16="http://schemas.microsoft.com/office/drawing/2014/main" id="{A91ABCFA-9482-F011-CDAC-0A2055189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0" y="-6350"/>
            <a:ext cx="15074900" cy="198289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4a5518f-76fc-4d6f-a5dd-98d652f3028c" xsi:nil="true"/>
    <lcf76f155ced4ddcb4097134ff3c332f xmlns="9e86f51b-cd64-4660-abc4-94e55aee66e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D95024D8ACAA5345B67276DECF040552" ma:contentTypeVersion="13" ma:contentTypeDescription="Crie um novo documento." ma:contentTypeScope="" ma:versionID="02848efff9f037b88a3826221fed524e">
  <xsd:schema xmlns:xsd="http://www.w3.org/2001/XMLSchema" xmlns:xs="http://www.w3.org/2001/XMLSchema" xmlns:p="http://schemas.microsoft.com/office/2006/metadata/properties" xmlns:ns2="9e86f51b-cd64-4660-abc4-94e55aee66e2" xmlns:ns3="d4a5518f-76fc-4d6f-a5dd-98d652f3028c" targetNamespace="http://schemas.microsoft.com/office/2006/metadata/properties" ma:root="true" ma:fieldsID="91ed7669cb4ac70957ff1d7326e37d79" ns2:_="" ns3:_="">
    <xsd:import namespace="9e86f51b-cd64-4660-abc4-94e55aee66e2"/>
    <xsd:import namespace="d4a5518f-76fc-4d6f-a5dd-98d652f3028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6f51b-cd64-4660-abc4-94e55aee66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Marcações de imagem" ma:readOnly="false" ma:fieldId="{5cf76f15-5ced-4ddc-b409-7134ff3c332f}" ma:taxonomyMulti="true" ma:sspId="ca64eb7a-e683-49f1-a8d5-7beb4ff2067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a5518f-76fc-4d6f-a5dd-98d652f3028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859e607-68f1-4334-886b-a8a52dadebc6}" ma:internalName="TaxCatchAll" ma:showField="CatchAllData" ma:web="d4a5518f-76fc-4d6f-a5dd-98d652f302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4FD4CF-0805-4C47-90D6-2875679C46A3}">
  <ds:schemaRefs>
    <ds:schemaRef ds:uri="http://schemas.microsoft.com/office/2006/metadata/properties"/>
    <ds:schemaRef ds:uri="http://schemas.microsoft.com/office/infopath/2007/PartnerControls"/>
    <ds:schemaRef ds:uri="d4a5518f-76fc-4d6f-a5dd-98d652f3028c"/>
    <ds:schemaRef ds:uri="9e86f51b-cd64-4660-abc4-94e55aee66e2"/>
  </ds:schemaRefs>
</ds:datastoreItem>
</file>

<file path=customXml/itemProps2.xml><?xml version="1.0" encoding="utf-8"?>
<ds:datastoreItem xmlns:ds="http://schemas.openxmlformats.org/officeDocument/2006/customXml" ds:itemID="{8E1F071B-086E-4364-AC32-B3E418A533E7}">
  <ds:schemaRefs>
    <ds:schemaRef ds:uri="http://schemas.microsoft.com/sharepoint/v3/contenttype/forms"/>
  </ds:schemaRefs>
</ds:datastoreItem>
</file>

<file path=customXml/itemProps3.xml><?xml version="1.0" encoding="utf-8"?>
<ds:datastoreItem xmlns:ds="http://schemas.openxmlformats.org/officeDocument/2006/customXml" ds:itemID="{9EB4252B-0417-484E-B7B3-0AAF4EF42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6f51b-cd64-4660-abc4-94e55aee66e2"/>
    <ds:schemaRef ds:uri="d4a5518f-76fc-4d6f-a5dd-98d652f302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168</TotalTime>
  <Words>1203</Words>
  <Application>Microsoft Office PowerPoint</Application>
  <PresentationFormat>Personalizar</PresentationFormat>
  <Paragraphs>65</Paragraphs>
  <Slides>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vt:i4>
      </vt:variant>
    </vt:vector>
  </HeadingPairs>
  <TitlesOfParts>
    <vt:vector size="9" baseType="lpstr">
      <vt:lpstr>Microsoft YaHei</vt:lpstr>
      <vt:lpstr>Aptos</vt:lpstr>
      <vt:lpstr>Arial</vt:lpstr>
      <vt:lpstr>Calibri</vt:lpstr>
      <vt:lpstr>Symbol</vt:lpstr>
      <vt:lpstr>Tahoma</vt:lpstr>
      <vt:lpstr>Office Theme</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Lilian Cristiane Moreira</dc:creator>
  <cp:lastModifiedBy>user</cp:lastModifiedBy>
  <cp:revision>9</cp:revision>
  <dcterms:created xsi:type="dcterms:W3CDTF">2026-05-06T16:44:50Z</dcterms:created>
  <dcterms:modified xsi:type="dcterms:W3CDTF">2026-05-08T18:57:17Z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2026-05-06T00:00:00Z</vt:filetime>
  </property>
  <property fmtid="{D5CDD505-2E9C-101B-9397-08002B2CF9AE}" pid="4" name="LastSaved">
    <vt:filetime>2026-05-06T00:00:00Z</vt:filetime>
  </property>
  <property fmtid="{D5CDD505-2E9C-101B-9397-08002B2CF9AE}" pid="5" name="ContentTypeId">
    <vt:lpwstr>0x010100D95024D8ACAA5345B67276DECF040552</vt:lpwstr>
  </property>
</Properties>
</file>